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96" r:id="rId3"/>
    <p:sldId id="277" r:id="rId4"/>
    <p:sldId id="281" r:id="rId5"/>
    <p:sldId id="298" r:id="rId6"/>
    <p:sldId id="299" r:id="rId7"/>
    <p:sldId id="300" r:id="rId8"/>
    <p:sldId id="297" r:id="rId9"/>
    <p:sldId id="284" r:id="rId10"/>
    <p:sldId id="291" r:id="rId11"/>
    <p:sldId id="293" r:id="rId12"/>
    <p:sldId id="287" r:id="rId13"/>
    <p:sldId id="283" r:id="rId14"/>
    <p:sldId id="288" r:id="rId15"/>
    <p:sldId id="280" r:id="rId16"/>
    <p:sldId id="290" r:id="rId17"/>
    <p:sldId id="289" r:id="rId18"/>
    <p:sldId id="295" r:id="rId19"/>
    <p:sldId id="294" r:id="rId20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  <a:srgbClr val="003399"/>
    <a:srgbClr val="B0B0B0"/>
    <a:srgbClr val="A5A5A5"/>
    <a:srgbClr val="008000"/>
    <a:srgbClr val="0099FF"/>
    <a:srgbClr val="FF0000"/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48313" autoAdjust="0"/>
  </p:normalViewPr>
  <p:slideViewPr>
    <p:cSldViewPr snapToGrid="0">
      <p:cViewPr>
        <p:scale>
          <a:sx n="100" d="100"/>
          <a:sy n="100" d="100"/>
        </p:scale>
        <p:origin x="-810" y="-222"/>
      </p:cViewPr>
      <p:guideLst>
        <p:guide orient="horz" pos="4096"/>
        <p:guide pos="42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70" d="100"/>
          <a:sy n="70" d="100"/>
        </p:scale>
        <p:origin x="-2460" y="858"/>
      </p:cViewPr>
      <p:guideLst>
        <p:guide orient="horz" pos="2880"/>
        <p:guide pos="48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4.xml"/><Relationship Id="rId13" Type="http://schemas.openxmlformats.org/officeDocument/2006/relationships/slide" Target="slides/slide19.xml"/><Relationship Id="rId3" Type="http://schemas.openxmlformats.org/officeDocument/2006/relationships/slide" Target="slides/slide4.xml"/><Relationship Id="rId7" Type="http://schemas.openxmlformats.org/officeDocument/2006/relationships/slide" Target="slides/slide13.xml"/><Relationship Id="rId12" Type="http://schemas.openxmlformats.org/officeDocument/2006/relationships/slide" Target="slides/slide18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12.xml"/><Relationship Id="rId11" Type="http://schemas.openxmlformats.org/officeDocument/2006/relationships/slide" Target="slides/slide17.xml"/><Relationship Id="rId5" Type="http://schemas.openxmlformats.org/officeDocument/2006/relationships/slide" Target="slides/slide11.xml"/><Relationship Id="rId10" Type="http://schemas.openxmlformats.org/officeDocument/2006/relationships/slide" Target="slides/slide16.xml"/><Relationship Id="rId4" Type="http://schemas.openxmlformats.org/officeDocument/2006/relationships/slide" Target="slides/slide9.xml"/><Relationship Id="rId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" pitchFamily="18" charset="0"/>
              <a:buNone/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FE958182-28EA-4AA7-85FE-9170F178CB11}" type="datetime1">
              <a:rPr lang="en-US"/>
              <a:pPr>
                <a:defRPr/>
              </a:pPr>
              <a:t>4/23/2014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/>
              <a:t>Copyright © 2008–2011 National Academy Foundation.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96EC8017-4D19-4E19-8D9F-FCBF751FD1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51046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477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/>
              <a:t>Copyright © 2008–2011 National Academy Foundation. All rights reserved.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230BE1F5-11F4-4E95-99EB-A91E6028C5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749278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eus.com/resource/install-sata-hard-drive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CPU_Socket_775_T.jpg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en.wikipedia.org/wiki/File:Intel_Socket_370.JPG" TargetMode="External"/><Relationship Id="rId4" Type="http://schemas.openxmlformats.org/officeDocument/2006/relationships/hyperlink" Target="http://creativecommons.org/licenses/by-sa/3.0/deed.en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4070F8-8092-4E44-8EE6-BBE1AEA1285D}" type="slidenum">
              <a:rPr lang="en-US" smtClean="0">
                <a:ea typeface="ＭＳ Ｐゴシック" charset="-128"/>
              </a:rPr>
              <a:pPr/>
              <a:t>1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" name="Rectangle 4"/>
          <p:cNvSpPr>
            <a:spLocks noGrp="1" noChangeArrowheads="1"/>
          </p:cNvSpPr>
          <p:nvPr>
            <p:ph type="body"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  <a:spcBef>
                <a:spcPct val="30000"/>
              </a:spcBef>
              <a:buClrTx/>
              <a:buSzTx/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871D0C-5B07-4AAB-B79D-73181F2D43C2}" type="slidenum">
              <a:rPr lang="en-US" smtClean="0">
                <a:ea typeface="ＭＳ Ｐゴシック" charset="-128"/>
              </a:rPr>
              <a:pPr/>
              <a:t>10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FD9E72-D0DB-4A16-99D9-C4D46DA086EB}" type="slidenum">
              <a:rPr lang="en-US" smtClean="0">
                <a:ea typeface="ＭＳ Ｐゴシック" charset="-128"/>
              </a:rPr>
              <a:pPr/>
              <a:t>11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799" y="4343400"/>
            <a:ext cx="5480915" cy="411480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B4CBA1-A0B6-41AC-9824-938C1FB31029}" type="slidenum">
              <a:rPr lang="en-US" smtClean="0">
                <a:ea typeface="ＭＳ Ｐゴシック" charset="-128"/>
              </a:rPr>
              <a:pPr/>
              <a:t>12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</a:rPr>
              <a:t>Image on this slide retrieved from </a:t>
            </a:r>
            <a:r>
              <a:rPr lang="en-US" dirty="0" smtClean="0">
                <a:latin typeface="Arial" charset="0"/>
                <a:ea typeface="ＭＳ Ｐゴシック" charset="-128"/>
                <a:hlinkClick r:id="rId3"/>
              </a:rPr>
              <a:t>http://www.easeus.com/resource/install-sata-hard-drive.htm</a:t>
            </a:r>
            <a:r>
              <a:rPr lang="en-US" dirty="0" smtClean="0">
                <a:latin typeface="Arial" charset="0"/>
                <a:ea typeface="ＭＳ Ｐゴシック" charset="-128"/>
              </a:rPr>
              <a:t> and reproduced here under fair-use guidelines of Title 17, U.S. Code. Image courtesy of </a:t>
            </a:r>
            <a:r>
              <a:rPr lang="en-US" dirty="0" smtClean="0"/>
              <a:t>CHENGDU </a:t>
            </a:r>
            <a:r>
              <a:rPr lang="en-US" dirty="0" err="1" smtClean="0"/>
              <a:t>Yiwo</a:t>
            </a:r>
            <a:r>
              <a:rPr lang="en-US" dirty="0" smtClean="0"/>
              <a:t> Tech Development Co., Ltd</a:t>
            </a:r>
            <a:endParaRPr lang="en-US" i="0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C2F91F-5A21-4C0D-8407-02997073BB5A}" type="slidenum">
              <a:rPr lang="en-US" smtClean="0">
                <a:ea typeface="ＭＳ Ｐゴシック" charset="-128"/>
              </a:rPr>
              <a:pPr/>
              <a:t>13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DDFF1-2A04-4955-8D9B-3A2A68525417}" type="slidenum">
              <a:rPr lang="en-US" smtClean="0">
                <a:ea typeface="ＭＳ Ｐゴシック" charset="-128"/>
              </a:rPr>
              <a:pPr/>
              <a:t>14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71AAA2-9DD0-4199-907F-825AF1E5A6D8}" type="slidenum">
              <a:rPr lang="en-US" smtClean="0">
                <a:ea typeface="ＭＳ Ｐゴシック" charset="-128"/>
              </a:rPr>
              <a:pPr/>
              <a:t>15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043E6A-19B7-4A14-B54C-4134A4333506}" type="slidenum">
              <a:rPr lang="en-US" smtClean="0">
                <a:ea typeface="ＭＳ Ｐゴシック" charset="-128"/>
              </a:rPr>
              <a:pPr/>
              <a:t>16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46075" lvl="1" indent="-346075" eaLnBrk="1" hangingPunct="1"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5284AA-B3AD-416E-B4DA-2AD583D668CC}" type="slidenum">
              <a:rPr lang="en-US" smtClean="0">
                <a:ea typeface="ＭＳ Ｐゴシック" charset="-128"/>
              </a:rPr>
              <a:pPr/>
              <a:t>17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0D9A73-790A-465F-93C5-0EA1759B9A70}" type="slidenum">
              <a:rPr lang="en-US" smtClean="0">
                <a:ea typeface="ＭＳ Ｐゴシック" charset="-128"/>
              </a:rPr>
              <a:pPr/>
              <a:t>18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4CD9BF-5BA2-4C00-B0A3-418413C92DA9}" type="slidenum">
              <a:rPr lang="en-US" smtClean="0">
                <a:ea typeface="ＭＳ Ｐゴシック" charset="-128"/>
              </a:rPr>
              <a:pPr/>
              <a:t>19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DB4F13-2422-4983-9700-80A8E1AAE4AD}" type="slidenum">
              <a:rPr lang="en-US" smtClean="0">
                <a:ea typeface="ＭＳ Ｐゴシック" charset="-128"/>
              </a:rPr>
              <a:pPr/>
              <a:t>2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66AF7-8D6D-467D-AA95-B6A2C779B178}" type="slidenum">
              <a:rPr lang="en-US" smtClean="0">
                <a:ea typeface="ＭＳ Ｐゴシック" charset="-128"/>
              </a:rPr>
              <a:pPr/>
              <a:t>3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46075" lvl="1" indent="-346075" eaLnBrk="1" hangingPunct="1"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0CB6C5-27DA-4A1B-8781-26E12C02837E}" type="slidenum">
              <a:rPr lang="en-US" smtClean="0">
                <a:ea typeface="ＭＳ Ｐゴシック" charset="-128"/>
              </a:rPr>
              <a:pPr/>
              <a:t>4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LGA image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retrieved from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  <a:hlinkClick r:id="rId3"/>
              </a:rPr>
              <a:t>http://en.wikipedia.org/wiki/File:CPU_Socket_775_T.jpg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and reproduced here under the terms of the </a:t>
            </a:r>
            <a:r>
              <a:rPr lang="en-US" dirty="0" smtClean="0">
                <a:solidFill>
                  <a:schemeClr val="tx1"/>
                </a:solidFill>
              </a:rPr>
              <a:t>Creative Commons Attribution-</a:t>
            </a:r>
            <a:r>
              <a:rPr lang="en-US" dirty="0" err="1" smtClean="0">
                <a:solidFill>
                  <a:schemeClr val="tx1"/>
                </a:solidFill>
              </a:rPr>
              <a:t>ShareAlike</a:t>
            </a:r>
            <a:r>
              <a:rPr lang="en-US" dirty="0" smtClean="0">
                <a:solidFill>
                  <a:schemeClr val="tx1"/>
                </a:solidFill>
              </a:rPr>
              <a:t> 3.0 </a:t>
            </a:r>
            <a:r>
              <a:rPr lang="en-US" dirty="0" err="1" smtClean="0">
                <a:solidFill>
                  <a:schemeClr val="tx1"/>
                </a:solidFill>
              </a:rPr>
              <a:t>Unported</a:t>
            </a:r>
            <a:r>
              <a:rPr lang="en-US" dirty="0" smtClean="0">
                <a:solidFill>
                  <a:schemeClr val="tx1"/>
                </a:solidFill>
              </a:rPr>
              <a:t> license (</a:t>
            </a:r>
            <a:r>
              <a:rPr lang="en-US" u="sng" dirty="0" smtClean="0">
                <a:solidFill>
                  <a:schemeClr val="tx1"/>
                </a:solidFill>
                <a:hlinkClick r:id="rId4"/>
              </a:rPr>
              <a:t>http://creativecommons.org/licenses/by-sa/3.0/deed.en</a:t>
            </a:r>
            <a:r>
              <a:rPr lang="en-US" dirty="0" smtClean="0">
                <a:solidFill>
                  <a:schemeClr val="tx1"/>
                </a:solidFill>
              </a:rPr>
              <a:t>). Image courtesy of Appaloosa. P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GA image retrieved from </a:t>
            </a:r>
            <a:r>
              <a:rPr lang="en-US" i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hlinkClick r:id="rId5"/>
              </a:rPr>
              <a:t>http://en.wikipedia.org/wiki/File:Intel_Socket_370.JPG</a:t>
            </a:r>
            <a:r>
              <a:rPr lang="en-US" i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and reproduced here under the terms of the </a:t>
            </a:r>
            <a:r>
              <a:rPr lang="en-US" dirty="0" smtClean="0">
                <a:solidFill>
                  <a:schemeClr val="tx1"/>
                </a:solidFill>
              </a:rPr>
              <a:t>Creative Commons Attribution-</a:t>
            </a:r>
            <a:r>
              <a:rPr lang="en-US" dirty="0" err="1" smtClean="0">
                <a:solidFill>
                  <a:schemeClr val="tx1"/>
                </a:solidFill>
              </a:rPr>
              <a:t>ShareAlike</a:t>
            </a:r>
            <a:r>
              <a:rPr lang="en-US" dirty="0" smtClean="0">
                <a:solidFill>
                  <a:schemeClr val="tx1"/>
                </a:solidFill>
              </a:rPr>
              <a:t> 3.0 </a:t>
            </a:r>
            <a:r>
              <a:rPr lang="en-US" dirty="0" err="1" smtClean="0">
                <a:solidFill>
                  <a:schemeClr val="tx1"/>
                </a:solidFill>
              </a:rPr>
              <a:t>Unported</a:t>
            </a:r>
            <a:r>
              <a:rPr lang="en-US" dirty="0" smtClean="0">
                <a:solidFill>
                  <a:schemeClr val="tx1"/>
                </a:solidFill>
              </a:rPr>
              <a:t> license. Image courtesy of </a:t>
            </a:r>
            <a:r>
              <a:rPr lang="en-US" dirty="0" err="1" smtClean="0">
                <a:solidFill>
                  <a:schemeClr val="tx1"/>
                </a:solidFill>
              </a:rPr>
              <a:t>Xeper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A3144-32DB-4E02-8A16-EB2C788BA685}" type="slidenum">
              <a:rPr lang="en-US" smtClean="0">
                <a:ea typeface="ＭＳ Ｐゴシック" charset="-128"/>
              </a:rPr>
              <a:pPr/>
              <a:t>5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3C130C-BF68-4684-9EEE-3F5CA242F839}" type="slidenum">
              <a:rPr lang="en-US" smtClean="0">
                <a:ea typeface="ＭＳ Ｐゴシック" charset="-128"/>
              </a:rPr>
              <a:pPr/>
              <a:t>6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22112D-EE4D-4DBF-9525-F844C5787C07}" type="slidenum">
              <a:rPr lang="en-US" smtClean="0">
                <a:ea typeface="ＭＳ Ｐゴシック" charset="-128"/>
              </a:rPr>
              <a:pPr/>
              <a:t>7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13E78E-8DD7-4C99-8935-420217C14BC1}" type="slidenum">
              <a:rPr lang="en-US" smtClean="0">
                <a:ea typeface="ＭＳ Ｐゴシック" charset="-128"/>
              </a:rPr>
              <a:pPr/>
              <a:t>8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324CC9-BC0E-4C06-ACF4-9A9DFA8F6A89}" type="slidenum">
              <a:rPr lang="en-US" smtClean="0">
                <a:ea typeface="ＭＳ Ｐゴシック" charset="-128"/>
              </a:rPr>
              <a:pPr/>
              <a:t>9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BDE4C-451B-450D-9721-A19383474C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22977-6F49-4563-8AC9-39EE1AB4E7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E8F1-110E-4294-ACC0-EB9EA33E2B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0FE81-D996-4173-B122-4AE609214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C5DB8-7362-49F5-A2D6-C08E7CC7CE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BC9B2-66F5-4A9D-9D5B-EEE024C53F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A0AB7-8F98-411F-BA9D-F0B0FC4B64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BA643-17DD-42B1-83E1-B36FA5CC2A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D0A0A-C274-405A-807E-D54C00501C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6F03-E18E-43A8-9F7D-FB9E56FE14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324A23A8-BD4F-4D70-901E-3951E9422A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pitchFamily="-109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2000">
          <a:solidFill>
            <a:schemeClr val="accent2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5/CPU_Socket_775_T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upload.wikimedia.org/wikipedia/commons/b/b9/Intel_Socket_370.JPG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</a:rPr>
              <a:t>Unit 4, Lesson 11</a:t>
            </a:r>
            <a:r>
              <a:rPr lang="en-US" b="1" dirty="0" smtClean="0">
                <a:latin typeface="Arial" charset="0"/>
                <a:ea typeface="ＭＳ Ｐゴシック" charset="-128"/>
              </a:rPr>
              <a:t/>
            </a:r>
            <a:br>
              <a:rPr lang="en-US" b="1" dirty="0" smtClean="0">
                <a:latin typeface="Arial" charset="0"/>
                <a:ea typeface="ＭＳ Ｐゴシック" charset="-128"/>
              </a:rPr>
            </a:br>
            <a:r>
              <a:rPr lang="en-US" b="1" dirty="0" smtClean="0">
                <a:latin typeface="Arial" charset="0"/>
                <a:ea typeface="ＭＳ Ｐゴシック" charset="-128"/>
              </a:rPr>
              <a:t/>
            </a:r>
            <a:br>
              <a:rPr lang="en-US" b="1" dirty="0" smtClean="0">
                <a:latin typeface="Arial" charset="0"/>
                <a:ea typeface="ＭＳ Ｐゴシック" charset="-128"/>
              </a:rPr>
            </a:br>
            <a:r>
              <a:rPr lang="en-US" b="1" i="1" dirty="0" smtClean="0">
                <a:latin typeface="Arial" charset="0"/>
                <a:ea typeface="ＭＳ Ｐゴシック" charset="-128"/>
              </a:rPr>
              <a:t>Motherboards </a:t>
            </a:r>
            <a:br>
              <a:rPr lang="en-US" b="1" i="1" dirty="0" smtClean="0">
                <a:latin typeface="Arial" charset="0"/>
                <a:ea typeface="ＭＳ Ｐゴシック" charset="-128"/>
              </a:rPr>
            </a:br>
            <a:r>
              <a:rPr lang="en-US" b="1" i="1" dirty="0" smtClean="0">
                <a:latin typeface="Arial" charset="0"/>
                <a:ea typeface="ＭＳ Ｐゴシック" charset="-128"/>
              </a:rPr>
              <a:t>and Their Components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/>
              <a:t>AOIT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/>
              <a:t>Computer Systems</a:t>
            </a:r>
            <a:br>
              <a:rPr lang="en-US" sz="3200" i="0"/>
            </a:br>
            <a:endParaRPr lang="en-US" sz="3200" i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3648" y="6625917"/>
            <a:ext cx="360045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2008–2013 </a:t>
            </a: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National 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25" descr="C:\Users\Lee\Desktop\Pearson\July\July9\sys11\images\image11.jpg"/>
          <p:cNvPicPr>
            <a:picLocks noChangeAspect="1" noChangeArrowheads="1"/>
          </p:cNvPicPr>
          <p:nvPr/>
        </p:nvPicPr>
        <p:blipFill>
          <a:blip r:embed="rId3" cstate="print"/>
          <a:srcRect l="13451"/>
          <a:stretch>
            <a:fillRect/>
          </a:stretch>
        </p:blipFill>
        <p:spPr bwMode="auto">
          <a:xfrm>
            <a:off x="5608638" y="1228725"/>
            <a:ext cx="32734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1024" descr="C:\Users\Lee\Desktop\Pearson\July\July9\sys11\images\image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713" y="1711325"/>
            <a:ext cx="46291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9994" y="0"/>
            <a:ext cx="862171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PCIe is the standard for expansion cards</a:t>
            </a: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6653213" y="4583113"/>
            <a:ext cx="16240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200">
                <a:solidFill>
                  <a:schemeClr val="tx1"/>
                </a:solidFill>
              </a:rPr>
              <a:t>PCIe slots</a:t>
            </a:r>
          </a:p>
        </p:txBody>
      </p:sp>
      <p:sp>
        <p:nvSpPr>
          <p:cNvPr id="12294" name="Text Box 53"/>
          <p:cNvSpPr txBox="1">
            <a:spLocks noChangeArrowheads="1"/>
          </p:cNvSpPr>
          <p:nvPr/>
        </p:nvSpPr>
        <p:spPr bwMode="auto">
          <a:xfrm>
            <a:off x="1639888" y="1497013"/>
            <a:ext cx="16240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200">
                <a:solidFill>
                  <a:schemeClr val="tx1"/>
                </a:solidFill>
              </a:rPr>
              <a:t>PCIe slots</a:t>
            </a:r>
          </a:p>
        </p:txBody>
      </p:sp>
      <p:sp>
        <p:nvSpPr>
          <p:cNvPr id="12295" name="TextBox 1"/>
          <p:cNvSpPr txBox="1">
            <a:spLocks noChangeArrowheads="1"/>
          </p:cNvSpPr>
          <p:nvPr/>
        </p:nvSpPr>
        <p:spPr bwMode="auto">
          <a:xfrm>
            <a:off x="215900" y="3489325"/>
            <a:ext cx="4652963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i="0"/>
              <a:t>Slot designations describe how many lanes of data slots carry between the motherboard and a PCIe expansion card.</a:t>
            </a:r>
          </a:p>
          <a:p>
            <a:pPr marL="342900" indent="-342900">
              <a:buFont typeface="Arial" charset="0"/>
              <a:buChar char="•"/>
            </a:pPr>
            <a:r>
              <a:rPr lang="en-US" i="0"/>
              <a:t>PCIe x1, x2, x4, x8, and x16 cards carry 1, 2, 4, 8, and 16 lanes of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240" y="0"/>
            <a:ext cx="83185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Power supply connectors provide power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1362" y="3426588"/>
            <a:ext cx="3881438" cy="1192213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The P4 ATX12V power connector plugs into a four-pin slot.</a:t>
            </a:r>
          </a:p>
        </p:txBody>
      </p:sp>
      <p:sp>
        <p:nvSpPr>
          <p:cNvPr id="13316" name="Rectangle 11"/>
          <p:cNvSpPr>
            <a:spLocks noChangeArrowheads="1"/>
          </p:cNvSpPr>
          <p:nvPr/>
        </p:nvSpPr>
        <p:spPr bwMode="auto">
          <a:xfrm>
            <a:off x="493713" y="1592263"/>
            <a:ext cx="426878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00000"/>
              <a:buFont typeface="Times" pitchFamily="18" charset="0"/>
              <a:buChar char="•"/>
            </a:pPr>
            <a:r>
              <a:rPr lang="en-US" sz="2200" i="0" dirty="0">
                <a:latin typeface="Verdana" pitchFamily="34" charset="0"/>
              </a:rPr>
              <a:t>The P1 power connector has 24 pins.</a:t>
            </a:r>
          </a:p>
        </p:txBody>
      </p:sp>
      <p:sp>
        <p:nvSpPr>
          <p:cNvPr id="126988" name="Rectangle 12"/>
          <p:cNvSpPr>
            <a:spLocks noChangeArrowheads="1"/>
          </p:cNvSpPr>
          <p:nvPr/>
        </p:nvSpPr>
        <p:spPr bwMode="auto">
          <a:xfrm>
            <a:off x="784225" y="4954588"/>
            <a:ext cx="3541713" cy="1162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Can you see the name of this connector printed on the motherboard?</a:t>
            </a:r>
          </a:p>
        </p:txBody>
      </p:sp>
      <p:pic>
        <p:nvPicPr>
          <p:cNvPr id="13318" name="Picture 10" descr="C:\Users\Lee\Desktop\Pearson\July\July9\sys11\images\image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3625" y="1695450"/>
            <a:ext cx="14573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1" descr="C:\Users\Lee\Desktop\Pearson\July\July9\sys11\images\image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4575" y="3506788"/>
            <a:ext cx="14668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2" descr="C:\Users\Lee\Desktop\Pearson\July\July9\sys11\images\image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1925" y="3482975"/>
            <a:ext cx="1143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2057" y="0"/>
            <a:ext cx="8610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Hard drives connect to the motherboard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03363"/>
            <a:ext cx="3843338" cy="2216150"/>
          </a:xfrm>
        </p:spPr>
        <p:txBody>
          <a:bodyPr/>
          <a:lstStyle/>
          <a:p>
            <a:pPr eaLnBrk="1" hangingPunct="1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One end of the cable inserts into the back of the drive. </a:t>
            </a:r>
          </a:p>
          <a:p>
            <a:pPr eaLnBrk="1" hangingPunct="1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The other end inserts into a connector on the motherboard.</a:t>
            </a:r>
          </a:p>
          <a:p>
            <a:pPr eaLnBrk="1" hangingPunct="1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The cable has a red line running down one edge of it.</a:t>
            </a: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1425" y="1220788"/>
            <a:ext cx="3775075" cy="4476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0" descr="C:\Users\Lee\Desktop\Pearson\July\July9\sys11\images\image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0563" y="1333500"/>
            <a:ext cx="68770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2057" y="0"/>
            <a:ext cx="862965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Memory modules insert into RAM slots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70300" y="5165725"/>
            <a:ext cx="5016500" cy="735013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mtClean="0">
                <a:ea typeface="ＭＳ Ｐゴシック" charset="-128"/>
              </a:rPr>
              <a:t>RAM can be DIMMs or SIMMs.</a:t>
            </a:r>
          </a:p>
          <a:p>
            <a:pPr eaLnBrk="1" hangingPunct="1">
              <a:buSzPct val="100000"/>
            </a:pPr>
            <a:r>
              <a:rPr lang="en-US" smtClean="0">
                <a:ea typeface="ＭＳ Ｐゴシック" charset="-128"/>
              </a:rPr>
              <a:t>Latches hold the memory module in place.</a:t>
            </a:r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590550" y="3465513"/>
            <a:ext cx="2662238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Why is it a good idea to have enough memory in your computer?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0" descr="C:\Users\Lee\Desktop\Pearson\July\July9\sys11\images\image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4138" y="1843088"/>
            <a:ext cx="32289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52057" y="0"/>
            <a:ext cx="65532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The ROM chip holds the BIOS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74320"/>
            <a:ext cx="4657165" cy="54864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ROM can only be read. 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ROM stores the BIOS.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The BIOS is: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A group of small software programs that control the boot process.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Referred to as </a:t>
            </a:r>
            <a:r>
              <a:rPr lang="en-US" sz="2200" i="1" dirty="0" smtClean="0">
                <a:ea typeface="ＭＳ Ｐゴシック" charset="-128"/>
              </a:rPr>
              <a:t>firmware.</a:t>
            </a:r>
            <a:endParaRPr lang="en-US" sz="2200" dirty="0" smtClean="0">
              <a:ea typeface="ＭＳ Ｐゴシック" charset="-128"/>
            </a:endParaRP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The BIOS provides the code that wakes up the rest of the computer.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The CMOS battery maintains the BIOS settings in memory even when the computer is powered off.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451475" y="1477963"/>
            <a:ext cx="233203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00000"/>
              </a:lnSpc>
            </a:pPr>
            <a:r>
              <a:rPr lang="en-US" sz="2200" i="0">
                <a:latin typeface="Verdana" pitchFamily="34" charset="0"/>
              </a:rPr>
              <a:t>CMOS battery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121400" y="4313238"/>
            <a:ext cx="233203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00000"/>
              </a:lnSpc>
            </a:pPr>
            <a:r>
              <a:rPr lang="en-US" sz="2200" i="0">
                <a:latin typeface="Verdana" pitchFamily="34" charset="0"/>
              </a:rPr>
              <a:t>BIOS chip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0944" y="0"/>
            <a:ext cx="8591550" cy="838200"/>
          </a:xfrm>
        </p:spPr>
        <p:txBody>
          <a:bodyPr/>
          <a:lstStyle/>
          <a:p>
            <a:pPr eaLnBrk="1" hangingPunct="1"/>
            <a:r>
              <a:rPr lang="en-US" dirty="0" err="1" smtClean="0">
                <a:latin typeface="Arial" charset="0"/>
                <a:ea typeface="ＭＳ Ｐゴシック" charset="-128"/>
                <a:cs typeface="Arial" charset="0"/>
              </a:rPr>
              <a:t>CMOS</a:t>
            </a:r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 holds data after the system is turned off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3663950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Computers store configuration information in CMOS. 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You change the CMOS data through the setup program. 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A battery enables the CMOS to hold data when computer power is off.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If the battery is removed, setup information is lost.</a:t>
            </a: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4203700" y="4664075"/>
            <a:ext cx="449580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Can you think of any reasons to remove the CMOS battery?</a:t>
            </a:r>
          </a:p>
        </p:txBody>
      </p:sp>
      <p:pic>
        <p:nvPicPr>
          <p:cNvPr id="17413" name="Picture 0" descr="C:\Users\Lee\Desktop\Pearson\July\July9\sys11\images\image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0213" y="1562100"/>
            <a:ext cx="46863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0944" y="0"/>
            <a:ext cx="823436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POST performs diagnostic routines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191000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Counts and checks memory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Initializes the processor and other components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Scans the hardware for firmware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Yields to firmware in other devices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Reads CMOS data and takes inventory of all components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Tests all components </a:t>
            </a:r>
            <a:br>
              <a:rPr lang="en-US" dirty="0" smtClean="0">
                <a:ea typeface="ＭＳ Ｐゴシック" charset="-128"/>
              </a:rPr>
            </a:br>
            <a:r>
              <a:rPr lang="en-US" dirty="0" smtClean="0">
                <a:ea typeface="ＭＳ Ｐゴシック" charset="-128"/>
              </a:rPr>
              <a:t>and reports any problems</a:t>
            </a:r>
          </a:p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0" y="2506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>
                <a:tab pos="5761038" algn="r"/>
              </a:tabLst>
            </a:pPr>
            <a:endParaRPr lang="en-US" sz="1800" i="0">
              <a:solidFill>
                <a:schemeClr val="tx1"/>
              </a:solidFill>
            </a:endParaRPr>
          </a:p>
        </p:txBody>
      </p:sp>
      <p:graphicFrame>
        <p:nvGraphicFramePr>
          <p:cNvPr id="121003" name="Group 171"/>
          <p:cNvGraphicFramePr>
            <a:graphicFrameLocks noGrp="1"/>
          </p:cNvGraphicFramePr>
          <p:nvPr/>
        </p:nvGraphicFramePr>
        <p:xfrm>
          <a:off x="4389438" y="1473200"/>
          <a:ext cx="4572000" cy="3902075"/>
        </p:xfrm>
        <a:graphic>
          <a:graphicData uri="http://schemas.openxmlformats.org/drawingml/2006/table">
            <a:tbl>
              <a:tblPr/>
              <a:tblGrid>
                <a:gridCol w="2228850"/>
                <a:gridCol w="2343150"/>
              </a:tblGrid>
              <a:tr h="335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POST Audio Signals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Times New Roman" pitchFamily="-109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6E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Probable Cause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Times New Roman" pitchFamily="-109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6EAA"/>
                    </a:solidFill>
                  </a:tcPr>
                </a:tc>
              </a:tr>
              <a:tr h="5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No beep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Power supply failed or disconnected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Continuous beeping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Power supply failed or keyboard key stuck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Repeated short beeps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Power supply failed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1 long beep, 1 short beep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Motherboard failed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1 long beep, 2 short beeps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Display adapter or cable failed or missing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1 short beep, no boot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Diskette drive adapter failed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2 short beeps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-109" charset="0"/>
                        </a:rPr>
                        <a:t>Configuration error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18462" name="Rectangle 104"/>
          <p:cNvSpPr>
            <a:spLocks noChangeArrowheads="1"/>
          </p:cNvSpPr>
          <p:nvPr/>
        </p:nvSpPr>
        <p:spPr bwMode="auto">
          <a:xfrm>
            <a:off x="0" y="4351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>
                <a:tab pos="5761038" algn="r"/>
              </a:tabLst>
            </a:pPr>
            <a:endParaRPr lang="en-US" sz="1800" i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2057" y="0"/>
            <a:ext cx="85899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The startup routine is called the </a:t>
            </a:r>
            <a:r>
              <a:rPr lang="en-US" i="1" dirty="0" smtClean="0">
                <a:latin typeface="Arial" charset="0"/>
                <a:ea typeface="ＭＳ Ｐゴシック" charset="-128"/>
                <a:cs typeface="Arial" charset="0"/>
              </a:rPr>
              <a:t>boot process</a:t>
            </a:r>
            <a:endParaRPr lang="en-US" dirty="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191000" cy="4811713"/>
          </a:xfrm>
        </p:spPr>
        <p:txBody>
          <a:bodyPr/>
          <a:lstStyle/>
          <a:p>
            <a:pPr marL="419100" indent="-419100" eaLnBrk="1" hangingPunct="1">
              <a:buSzPct val="100000"/>
              <a:buFontTx/>
              <a:buAutoNum type="arabicPeriod"/>
            </a:pPr>
            <a:r>
              <a:rPr lang="en-US" sz="2400" dirty="0" smtClean="0">
                <a:ea typeface="ＭＳ Ｐゴシック" charset="-128"/>
              </a:rPr>
              <a:t>When you power on the computer, the BIOS is activated.</a:t>
            </a:r>
          </a:p>
          <a:p>
            <a:pPr marL="419100" indent="-419100" eaLnBrk="1" hangingPunct="1">
              <a:buSzPct val="100000"/>
              <a:buFontTx/>
              <a:buAutoNum type="arabicPeriod"/>
            </a:pPr>
            <a:r>
              <a:rPr lang="en-US" sz="2400" dirty="0" smtClean="0">
                <a:ea typeface="ＭＳ Ｐゴシック" charset="-128"/>
              </a:rPr>
              <a:t>The BIOS initiates the POST.</a:t>
            </a:r>
          </a:p>
          <a:p>
            <a:pPr marL="419100" indent="-419100" eaLnBrk="1" hangingPunct="1">
              <a:buSzPct val="100000"/>
              <a:buFontTx/>
              <a:buAutoNum type="arabicPeriod"/>
            </a:pPr>
            <a:r>
              <a:rPr lang="en-US" sz="2400" dirty="0" smtClean="0">
                <a:ea typeface="ＭＳ Ｐゴシック" charset="-128"/>
              </a:rPr>
              <a:t>The BIOS loads the operating system.</a:t>
            </a:r>
          </a:p>
          <a:p>
            <a:pPr marL="419100" indent="-419100" eaLnBrk="1" hangingPunct="1">
              <a:buSzPct val="100000"/>
              <a:buFontTx/>
              <a:buAutoNum type="arabicPeriod"/>
            </a:pPr>
            <a:r>
              <a:rPr lang="en-US" sz="2400" dirty="0" smtClean="0">
                <a:ea typeface="ＭＳ Ｐゴシック" charset="-128"/>
              </a:rPr>
              <a:t>The operating system loads the system files.</a:t>
            </a:r>
          </a:p>
        </p:txBody>
      </p:sp>
      <p:pic>
        <p:nvPicPr>
          <p:cNvPr id="19460" name="Picture 0" descr="C:\Users\Lee\Desktop\Pearson\July\July9\sys11\images\image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5975" y="1449388"/>
            <a:ext cx="42767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2285" y="0"/>
            <a:ext cx="858996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After startup, you can use your PC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3116263" cy="4811713"/>
          </a:xfrm>
        </p:spPr>
        <p:txBody>
          <a:bodyPr/>
          <a:lstStyle/>
          <a:p>
            <a:pPr marL="419100" indent="-419100" eaLnBrk="1" hangingPunct="1">
              <a:buSzPct val="100000"/>
              <a:buFontTx/>
              <a:buAutoNum type="arabicPeriod"/>
            </a:pPr>
            <a:r>
              <a:rPr lang="en-US" sz="2400" dirty="0" smtClean="0">
                <a:ea typeface="ＭＳ Ｐゴシック" charset="-128"/>
              </a:rPr>
              <a:t>When you open an application, the application files are loaded into RAM from the hard drive.</a:t>
            </a:r>
          </a:p>
          <a:p>
            <a:pPr marL="419100" indent="-419100" eaLnBrk="1" hangingPunct="1">
              <a:buSzPct val="100000"/>
              <a:buFontTx/>
              <a:buAutoNum type="arabicPeriod"/>
            </a:pPr>
            <a:r>
              <a:rPr lang="en-US" sz="2400" dirty="0" smtClean="0">
                <a:ea typeface="ＭＳ Ｐゴシック" charset="-128"/>
              </a:rPr>
              <a:t>When you save a document, data is written to your hard drive.</a:t>
            </a:r>
          </a:p>
        </p:txBody>
      </p:sp>
      <p:pic>
        <p:nvPicPr>
          <p:cNvPr id="20484" name="Picture 0" descr="C:\Users\Lee\Desktop\Pearson\July\July9\sys11\images\image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6325" y="1462088"/>
            <a:ext cx="51625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471" y="0"/>
            <a:ext cx="865981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Slots and sockets are a PC’s foundation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032250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Slots, sockets, and other motherboard features are the foundation of a personal computer. 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The motherboard brings it all together.</a:t>
            </a:r>
          </a:p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  <p:pic>
        <p:nvPicPr>
          <p:cNvPr id="21508" name="Picture 6" descr="C:\Users\Lee\Desktop\Pearson\July\July9\sys11\images\image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700" y="1397000"/>
            <a:ext cx="370522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240" y="0"/>
            <a:ext cx="8561388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Motherboard designs differ by manufacturer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407" y="1371600"/>
            <a:ext cx="4278313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All motherboards have: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Processor socket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Memory and </a:t>
            </a:r>
            <a:br>
              <a:rPr lang="en-US" sz="2200" dirty="0" smtClean="0">
                <a:ea typeface="ＭＳ Ｐゴシック" charset="-128"/>
              </a:rPr>
            </a:br>
            <a:r>
              <a:rPr lang="en-US" sz="2200" dirty="0" smtClean="0">
                <a:ea typeface="ＭＳ Ｐゴシック" charset="-128"/>
              </a:rPr>
              <a:t>expansion card slots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Power supply and </a:t>
            </a:r>
            <a:br>
              <a:rPr lang="en-US" sz="2200" dirty="0" smtClean="0">
                <a:ea typeface="ＭＳ Ｐゴシック" charset="-128"/>
              </a:rPr>
            </a:br>
            <a:r>
              <a:rPr lang="en-US" sz="2200" dirty="0" smtClean="0">
                <a:ea typeface="ＭＳ Ｐゴシック" charset="-128"/>
              </a:rPr>
              <a:t>hard drive connectors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BIOS chip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CMOS battery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Location on the board and quantities might vary.</a:t>
            </a:r>
          </a:p>
        </p:txBody>
      </p:sp>
      <p:pic>
        <p:nvPicPr>
          <p:cNvPr id="4100" name="Picture 1" descr="Motherboard Line Drawing"/>
          <p:cNvPicPr>
            <a:picLocks noChangeAspect="1" noChangeArrowheads="1"/>
          </p:cNvPicPr>
          <p:nvPr/>
        </p:nvPicPr>
        <p:blipFill>
          <a:blip r:embed="rId3" cstate="print"/>
          <a:srcRect l="1161" r="871"/>
          <a:stretch>
            <a:fillRect/>
          </a:stretch>
        </p:blipFill>
        <p:spPr bwMode="auto">
          <a:xfrm>
            <a:off x="4992688" y="1717675"/>
            <a:ext cx="3213100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6811963" y="1284288"/>
            <a:ext cx="132715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 i="0"/>
              <a:t>Memory slots</a:t>
            </a:r>
            <a:endParaRPr lang="en-US" sz="1400" b="1" i="0"/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4997450" y="1290638"/>
            <a:ext cx="1741488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b="1" i="0" dirty="0"/>
              <a:t>Processor socket</a:t>
            </a:r>
            <a:endParaRPr lang="en-US" sz="1400" b="1" i="0" dirty="0"/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4046538" y="4832350"/>
            <a:ext cx="1079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 i="0"/>
              <a:t>Expansion</a:t>
            </a:r>
            <a:br>
              <a:rPr lang="fr-FR" sz="1400" b="1" i="0"/>
            </a:br>
            <a:r>
              <a:rPr lang="fr-FR" sz="1400" b="1" i="0"/>
              <a:t>card slots</a:t>
            </a:r>
            <a:endParaRPr lang="en-US" sz="1400" b="1" i="0"/>
          </a:p>
        </p:txBody>
      </p:sp>
      <p:sp>
        <p:nvSpPr>
          <p:cNvPr id="4104" name="TextBox 8"/>
          <p:cNvSpPr txBox="1">
            <a:spLocks noChangeArrowheads="1"/>
          </p:cNvSpPr>
          <p:nvPr/>
        </p:nvSpPr>
        <p:spPr bwMode="auto">
          <a:xfrm>
            <a:off x="4111625" y="2503488"/>
            <a:ext cx="815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 i="0"/>
              <a:t>Parallel</a:t>
            </a:r>
            <a:br>
              <a:rPr lang="fr-FR" sz="1400" b="1" i="0"/>
            </a:br>
            <a:r>
              <a:rPr lang="fr-FR" sz="1400" b="1" i="0"/>
              <a:t>port</a:t>
            </a:r>
            <a:endParaRPr lang="en-US" sz="1400" b="1" i="0"/>
          </a:p>
        </p:txBody>
      </p:sp>
      <p:cxnSp>
        <p:nvCxnSpPr>
          <p:cNvPr id="4105" name="Straight Arrow Connector 12"/>
          <p:cNvCxnSpPr>
            <a:cxnSpLocks noChangeShapeType="1"/>
          </p:cNvCxnSpPr>
          <p:nvPr/>
        </p:nvCxnSpPr>
        <p:spPr bwMode="auto">
          <a:xfrm rot="5400000">
            <a:off x="7166769" y="1737519"/>
            <a:ext cx="511175" cy="119063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4106" name="Straight Arrow Connector 14"/>
          <p:cNvCxnSpPr>
            <a:cxnSpLocks noChangeShapeType="1"/>
          </p:cNvCxnSpPr>
          <p:nvPr/>
        </p:nvCxnSpPr>
        <p:spPr bwMode="auto">
          <a:xfrm rot="16200000" flipH="1">
            <a:off x="5695951" y="1692275"/>
            <a:ext cx="882650" cy="53657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4107" name="Straight Arrow Connector 17"/>
          <p:cNvCxnSpPr>
            <a:cxnSpLocks noChangeShapeType="1"/>
          </p:cNvCxnSpPr>
          <p:nvPr/>
        </p:nvCxnSpPr>
        <p:spPr bwMode="auto">
          <a:xfrm>
            <a:off x="5026025" y="5083175"/>
            <a:ext cx="733425" cy="93663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4108" name="Straight Arrow Connector 19"/>
          <p:cNvCxnSpPr>
            <a:cxnSpLocks noChangeShapeType="1"/>
          </p:cNvCxnSpPr>
          <p:nvPr/>
        </p:nvCxnSpPr>
        <p:spPr bwMode="auto">
          <a:xfrm>
            <a:off x="4635500" y="2794000"/>
            <a:ext cx="427038" cy="18097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4109" name="TextBox 8"/>
          <p:cNvSpPr txBox="1">
            <a:spLocks noChangeArrowheads="1"/>
          </p:cNvSpPr>
          <p:nvPr/>
        </p:nvSpPr>
        <p:spPr bwMode="auto">
          <a:xfrm>
            <a:off x="8105775" y="4056063"/>
            <a:ext cx="10620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 i="0"/>
              <a:t>Hard drive</a:t>
            </a:r>
            <a:br>
              <a:rPr lang="fr-FR" sz="1400" b="1" i="0"/>
            </a:br>
            <a:r>
              <a:rPr lang="fr-FR" sz="1400" b="1" i="0"/>
              <a:t>connector</a:t>
            </a:r>
            <a:endParaRPr lang="en-US" sz="1400" b="1" i="0"/>
          </a:p>
        </p:txBody>
      </p:sp>
      <p:cxnSp>
        <p:nvCxnSpPr>
          <p:cNvPr id="4110" name="Straight Arrow Connector 19"/>
          <p:cNvCxnSpPr>
            <a:cxnSpLocks noChangeShapeType="1"/>
            <a:stCxn id="4109" idx="0"/>
          </p:cNvCxnSpPr>
          <p:nvPr/>
        </p:nvCxnSpPr>
        <p:spPr bwMode="auto">
          <a:xfrm flipH="1" flipV="1">
            <a:off x="8023225" y="3913188"/>
            <a:ext cx="614363" cy="14287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4111" name="TextBox 8"/>
          <p:cNvSpPr txBox="1">
            <a:spLocks noChangeArrowheads="1"/>
          </p:cNvSpPr>
          <p:nvPr/>
        </p:nvSpPr>
        <p:spPr bwMode="auto">
          <a:xfrm>
            <a:off x="8137525" y="1693863"/>
            <a:ext cx="7921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b="1" i="0"/>
              <a:t>CMOS battery</a:t>
            </a:r>
            <a:endParaRPr lang="en-US" sz="1400" b="1" i="0"/>
          </a:p>
        </p:txBody>
      </p:sp>
      <p:cxnSp>
        <p:nvCxnSpPr>
          <p:cNvPr id="4112" name="Straight Arrow Connector 19"/>
          <p:cNvCxnSpPr>
            <a:cxnSpLocks noChangeShapeType="1"/>
            <a:stCxn id="4111" idx="2"/>
          </p:cNvCxnSpPr>
          <p:nvPr/>
        </p:nvCxnSpPr>
        <p:spPr bwMode="auto">
          <a:xfrm flipH="1">
            <a:off x="8005763" y="2170113"/>
            <a:ext cx="528637" cy="15557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6" descr="C:\Users\Lee\Desktop\Pearson\July\July9\sys11\images\im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9825" y="1285875"/>
            <a:ext cx="37433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1107" y="0"/>
            <a:ext cx="8620125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Motherboards have slots and sockets 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71600"/>
            <a:ext cx="4408487" cy="973138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Slots hold expansion cards.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Sockets hold processors.</a:t>
            </a: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409950" y="4635500"/>
            <a:ext cx="116205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en-US" sz="1800" i="0">
                <a:solidFill>
                  <a:schemeClr val="tx1"/>
                </a:solidFill>
                <a:latin typeface="Verdana" pitchFamily="34" charset="0"/>
              </a:rPr>
              <a:t>Empty slots</a:t>
            </a:r>
          </a:p>
        </p:txBody>
      </p:sp>
      <p:sp>
        <p:nvSpPr>
          <p:cNvPr id="5126" name="Line 7"/>
          <p:cNvSpPr>
            <a:spLocks noChangeShapeType="1"/>
          </p:cNvSpPr>
          <p:nvPr/>
        </p:nvSpPr>
        <p:spPr bwMode="auto">
          <a:xfrm>
            <a:off x="4552950" y="4224338"/>
            <a:ext cx="10429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7" name="Line 8"/>
          <p:cNvSpPr>
            <a:spLocks noChangeShapeType="1"/>
          </p:cNvSpPr>
          <p:nvPr/>
        </p:nvSpPr>
        <p:spPr bwMode="auto">
          <a:xfrm>
            <a:off x="4572000" y="4538663"/>
            <a:ext cx="10429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8" name="Line 9"/>
          <p:cNvSpPr>
            <a:spLocks noChangeShapeType="1"/>
          </p:cNvSpPr>
          <p:nvPr/>
        </p:nvSpPr>
        <p:spPr bwMode="auto">
          <a:xfrm>
            <a:off x="4543425" y="4852988"/>
            <a:ext cx="10429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9" name="Line 10"/>
          <p:cNvSpPr>
            <a:spLocks noChangeShapeType="1"/>
          </p:cNvSpPr>
          <p:nvPr/>
        </p:nvSpPr>
        <p:spPr bwMode="auto">
          <a:xfrm>
            <a:off x="4562475" y="5167313"/>
            <a:ext cx="10429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30" name="Line 11"/>
          <p:cNvSpPr>
            <a:spLocks noChangeShapeType="1"/>
          </p:cNvSpPr>
          <p:nvPr/>
        </p:nvSpPr>
        <p:spPr bwMode="auto">
          <a:xfrm>
            <a:off x="4552950" y="5481638"/>
            <a:ext cx="10429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31" name="Line 12"/>
          <p:cNvSpPr>
            <a:spLocks noChangeShapeType="1"/>
          </p:cNvSpPr>
          <p:nvPr/>
        </p:nvSpPr>
        <p:spPr bwMode="auto">
          <a:xfrm>
            <a:off x="4562475" y="5815013"/>
            <a:ext cx="10429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32" name="Rectangle 13"/>
          <p:cNvSpPr>
            <a:spLocks noChangeArrowheads="1"/>
          </p:cNvSpPr>
          <p:nvPr/>
        </p:nvSpPr>
        <p:spPr bwMode="auto">
          <a:xfrm>
            <a:off x="3054350" y="2511425"/>
            <a:ext cx="1728788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en-US" sz="1800" i="0">
                <a:solidFill>
                  <a:schemeClr val="tx1"/>
                </a:solidFill>
                <a:latin typeface="Verdana" pitchFamily="34" charset="0"/>
              </a:rPr>
              <a:t>Processor in its socket </a:t>
            </a:r>
          </a:p>
        </p:txBody>
      </p:sp>
      <p:sp>
        <p:nvSpPr>
          <p:cNvPr id="5133" name="Line 14"/>
          <p:cNvSpPr>
            <a:spLocks noChangeShapeType="1"/>
          </p:cNvSpPr>
          <p:nvPr/>
        </p:nvSpPr>
        <p:spPr bwMode="auto">
          <a:xfrm>
            <a:off x="4754563" y="2778125"/>
            <a:ext cx="1979612" cy="488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5134" name="Picture 1024" descr="C:\Users\Lee\Desktop\Pearson\July\July9\sys11\images\image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8300" y="3448050"/>
            <a:ext cx="26098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Text Box 6"/>
          <p:cNvSpPr txBox="1">
            <a:spLocks noChangeArrowheads="1"/>
          </p:cNvSpPr>
          <p:nvPr/>
        </p:nvSpPr>
        <p:spPr bwMode="auto">
          <a:xfrm>
            <a:off x="425450" y="5195888"/>
            <a:ext cx="24780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i="0">
                <a:solidFill>
                  <a:schemeClr val="tx1"/>
                </a:solidFill>
                <a:latin typeface="Verdana" pitchFamily="34" charset="0"/>
              </a:rPr>
              <a:t>Copper traces carry data</a:t>
            </a:r>
            <a:endParaRPr lang="en-US" sz="200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9994" y="0"/>
            <a:ext cx="90678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The CPU socket determines the kind of processor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5800" cy="257175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Sockets are designed to make replacing the processor easy.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The pins on the processor must match the grid on the socket.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The processor must be compatible with the motherboard.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6342063" y="4010025"/>
            <a:ext cx="2478087" cy="16303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Can you tell which one is an LGA socket and which one is a PGA socket?</a:t>
            </a:r>
          </a:p>
        </p:txBody>
      </p:sp>
      <p:pic>
        <p:nvPicPr>
          <p:cNvPr id="6149" name="Picture 8" descr="File:CPU Socket 775 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8261" t="6944" r="10327"/>
          <a:stretch>
            <a:fillRect/>
          </a:stretch>
        </p:blipFill>
        <p:spPr bwMode="auto">
          <a:xfrm>
            <a:off x="1211263" y="3916363"/>
            <a:ext cx="2179637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2" descr="File:Intel Socket 370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19500" y="3897313"/>
            <a:ext cx="2503488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240" y="0"/>
            <a:ext cx="8556625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The processor is the brain of the computer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876800" cy="4800600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en-US" sz="2400" dirty="0" smtClean="0">
                <a:ea typeface="ＭＳ Ｐゴシック" charset="-128"/>
              </a:rPr>
              <a:t>The processor, or CPU:</a:t>
            </a:r>
          </a:p>
          <a:p>
            <a:pPr lvl="1"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Controls all computer functions</a:t>
            </a:r>
          </a:p>
          <a:p>
            <a:pPr lvl="1"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Processes billions of instructions</a:t>
            </a:r>
          </a:p>
          <a:p>
            <a:pPr lvl="1"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Performs math calculations</a:t>
            </a:r>
          </a:p>
          <a:p>
            <a:pPr lvl="1"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Facilitates communication among components</a:t>
            </a:r>
            <a:endParaRPr lang="en-US" sz="2400" dirty="0" smtClean="0">
              <a:solidFill>
                <a:srgbClr val="FF0000"/>
              </a:solidFill>
              <a:ea typeface="ＭＳ Ｐゴシック" charset="-128"/>
            </a:endParaRPr>
          </a:p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  <p:pic>
        <p:nvPicPr>
          <p:cNvPr id="7172" name="Picture 0" descr="C:\Users\Lee\Desktop\Pearson\July\July9\sys11\images\imag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2888" y="1409700"/>
            <a:ext cx="35433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048" descr="C:\Users\Lee\Desktop\Pearson\July\July9\sys11\images\imag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038" y="1676400"/>
            <a:ext cx="4148137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75869" y="0"/>
            <a:ext cx="8402638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The motherboard chipset controls data transfer</a:t>
            </a:r>
          </a:p>
        </p:txBody>
      </p:sp>
      <p:sp>
        <p:nvSpPr>
          <p:cNvPr id="8196" name="Rectangle 39"/>
          <p:cNvSpPr>
            <a:spLocks noGrp="1" noChangeArrowheads="1"/>
          </p:cNvSpPr>
          <p:nvPr>
            <p:ph type="body" idx="1"/>
          </p:nvPr>
        </p:nvSpPr>
        <p:spPr>
          <a:xfrm>
            <a:off x="177800" y="1371600"/>
            <a:ext cx="4876800" cy="4800600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en-US" dirty="0" smtClean="0">
                <a:ea typeface="ＭＳ Ｐゴシック" charset="-128"/>
              </a:rPr>
              <a:t>The chipset: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Directs data flow between system buses and peripherals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Manages data transfer between the processor </a:t>
            </a:r>
            <a:br>
              <a:rPr lang="en-US" sz="2200" dirty="0" smtClean="0">
                <a:ea typeface="ＭＳ Ｐゴシック" charset="-128"/>
              </a:rPr>
            </a:br>
            <a:r>
              <a:rPr lang="en-US" sz="2200" dirty="0" smtClean="0">
                <a:ea typeface="ＭＳ Ｐゴシック" charset="-128"/>
              </a:rPr>
              <a:t>and memory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Enables components to communicate with each other directly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charset="-128"/>
              </a:rPr>
              <a:t>Manages bandwidth to ensure the processor tends to all components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67970"/>
            <a:ext cx="8812213" cy="2457450"/>
          </a:xfrm>
        </p:spPr>
        <p:txBody>
          <a:bodyPr/>
          <a:lstStyle/>
          <a:p>
            <a:pPr lvl="1"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The front-side bus connects the processor to other components by carrying data between the processor and north bridge. </a:t>
            </a:r>
          </a:p>
          <a:p>
            <a:pPr lvl="1"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The north bridge then links data traffic from the processor to RAM.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0944" y="31750"/>
            <a:ext cx="859155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The front-side bus connects the processor to the north bridge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1055688" y="5986463"/>
            <a:ext cx="6764337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Verdana" pitchFamily="34" charset="0"/>
              </a:rPr>
              <a:t>Why do you think it is called the </a:t>
            </a:r>
            <a:r>
              <a:rPr lang="en-US" sz="2000" i="0">
                <a:solidFill>
                  <a:schemeClr val="tx1"/>
                </a:solidFill>
                <a:latin typeface="Verdana" pitchFamily="34" charset="0"/>
              </a:rPr>
              <a:t>front-side bus</a:t>
            </a:r>
            <a:r>
              <a:rPr lang="en-US" sz="2000">
                <a:solidFill>
                  <a:schemeClr val="tx1"/>
                </a:solidFill>
                <a:latin typeface="Verdana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2057" y="26988"/>
            <a:ext cx="8802687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The system clock synchronizes the tasks a computer performs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763000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The clock emits electrical pulses; each pulse is exactly one clock cycle.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The CPU performs one operation during each clock cycle.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Processor speed is measured in clock cycles per second, expressed in MHz or GHz.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The system clock synchronizes data transfer among the subsystems.</a:t>
            </a:r>
          </a:p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C:\Users\cynth\Documents\Pearson Foundation\2010 rewrites\Computer Systems\Lesson 11\Fotolia_7481862_X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3850" y="1252538"/>
            <a:ext cx="4989513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0944" y="0"/>
            <a:ext cx="862171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Expansion cards provide additional features</a:t>
            </a:r>
          </a:p>
        </p:txBody>
      </p:sp>
      <p:sp>
        <p:nvSpPr>
          <p:cNvPr id="2" name="Rectangle 94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86750" cy="4800600"/>
          </a:xfrm>
        </p:spPr>
        <p:txBody>
          <a:bodyPr/>
          <a:lstStyle/>
          <a:p>
            <a:pPr eaLnBrk="1" hangingPunct="1">
              <a:buSzPct val="100000"/>
              <a:buFont typeface="Times" pitchFamily="-109" charset="0"/>
              <a:buNone/>
              <a:defRPr/>
            </a:pPr>
            <a:r>
              <a:rPr lang="en-US" dirty="0" smtClean="0"/>
              <a:t>Types of expansion cards:</a:t>
            </a:r>
          </a:p>
          <a:p>
            <a:pPr lvl="1" eaLnBrk="1" hangingPunct="1">
              <a:buSzPct val="100000"/>
              <a:buFont typeface="Times" pitchFamily="-109" charset="0"/>
              <a:buChar char="•"/>
              <a:defRPr/>
            </a:pPr>
            <a:r>
              <a:rPr lang="en-US" sz="2200" dirty="0" smtClean="0"/>
              <a:t>Graphics accelerators</a:t>
            </a:r>
          </a:p>
          <a:p>
            <a:pPr lvl="1" eaLnBrk="1" hangingPunct="1">
              <a:buSzPct val="100000"/>
              <a:buFont typeface="Times" pitchFamily="-109" charset="0"/>
              <a:buChar char="•"/>
              <a:defRPr/>
            </a:pPr>
            <a:r>
              <a:rPr lang="en-US" sz="2200" dirty="0" smtClean="0"/>
              <a:t>Video adapters</a:t>
            </a:r>
          </a:p>
          <a:p>
            <a:pPr lvl="1" eaLnBrk="1" hangingPunct="1">
              <a:buSzPct val="100000"/>
              <a:buFont typeface="Times" pitchFamily="-109" charset="0"/>
              <a:buChar char="•"/>
              <a:defRPr/>
            </a:pPr>
            <a:r>
              <a:rPr lang="en-US" sz="2200" dirty="0" smtClean="0"/>
              <a:t>Sound cards</a:t>
            </a:r>
          </a:p>
          <a:p>
            <a:pPr lvl="1" eaLnBrk="1" hangingPunct="1">
              <a:buSzPct val="100000"/>
              <a:buFont typeface="Times" pitchFamily="-109" charset="0"/>
              <a:buChar char="•"/>
              <a:defRPr/>
            </a:pPr>
            <a:r>
              <a:rPr lang="en-US" sz="2200" dirty="0" smtClean="0"/>
              <a:t>Internal modems</a:t>
            </a:r>
          </a:p>
          <a:p>
            <a:pPr lvl="1" eaLnBrk="1" hangingPunct="1">
              <a:buSzPct val="100000"/>
              <a:buFont typeface="Times" pitchFamily="-109" charset="0"/>
              <a:buChar char="•"/>
              <a:defRPr/>
            </a:pPr>
            <a:r>
              <a:rPr lang="en-US" sz="2200" dirty="0" smtClean="0"/>
              <a:t>Accelerator boards </a:t>
            </a:r>
          </a:p>
          <a:p>
            <a:pPr lvl="1" eaLnBrk="1" hangingPunct="1">
              <a:buSzPct val="100000"/>
              <a:buFont typeface="Times" pitchFamily="-109" charset="0"/>
              <a:buChar char="•"/>
              <a:defRPr/>
            </a:pPr>
            <a:r>
              <a:rPr lang="en-US" sz="2200" dirty="0" smtClean="0"/>
              <a:t>LAN cards</a:t>
            </a:r>
          </a:p>
          <a:p>
            <a:pPr marL="0" indent="0" eaLnBrk="1" hangingPunct="1">
              <a:buSzPct val="100000"/>
              <a:buFont typeface="Times" pitchFamily="-109" charset="0"/>
              <a:buNone/>
              <a:defRPr/>
            </a:pPr>
            <a:r>
              <a:rPr lang="en-US" dirty="0" smtClean="0"/>
              <a:t>Although many computers </a:t>
            </a:r>
            <a:br>
              <a:rPr lang="en-US" dirty="0" smtClean="0"/>
            </a:br>
            <a:r>
              <a:rPr lang="en-US" dirty="0" smtClean="0"/>
              <a:t>have less expensive, lower </a:t>
            </a:r>
            <a:br>
              <a:rPr lang="en-US" dirty="0" smtClean="0"/>
            </a:br>
            <a:r>
              <a:rPr lang="en-US" dirty="0" smtClean="0"/>
              <a:t>quality versions of these </a:t>
            </a:r>
            <a:br>
              <a:rPr lang="en-US" dirty="0" smtClean="0"/>
            </a:br>
            <a:r>
              <a:rPr lang="en-US" dirty="0" smtClean="0"/>
              <a:t>components integrated onto the motherboard, you </a:t>
            </a:r>
            <a:br>
              <a:rPr lang="en-US" dirty="0" smtClean="0"/>
            </a:br>
            <a:r>
              <a:rPr lang="en-US" dirty="0" smtClean="0"/>
              <a:t>can install cards into the available slots for better quality sound or video.</a:t>
            </a:r>
          </a:p>
        </p:txBody>
      </p:sp>
      <p:sp>
        <p:nvSpPr>
          <p:cNvPr id="11269" name="Text Box 35"/>
          <p:cNvSpPr txBox="1">
            <a:spLocks noChangeArrowheads="1"/>
          </p:cNvSpPr>
          <p:nvPr/>
        </p:nvSpPr>
        <p:spPr bwMode="auto">
          <a:xfrm>
            <a:off x="5414963" y="4500563"/>
            <a:ext cx="30400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200">
                <a:solidFill>
                  <a:schemeClr val="tx1"/>
                </a:solidFill>
              </a:rPr>
              <a:t>LAN card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940</Words>
  <Application>Microsoft Office PowerPoint</Application>
  <PresentationFormat>On-screen Show (4:3)</PresentationFormat>
  <Paragraphs>148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test1</vt:lpstr>
      <vt:lpstr>Unit 4, Lesson 11  Motherboards  and Their Components</vt:lpstr>
      <vt:lpstr>Motherboard designs differ by manufacturer</vt:lpstr>
      <vt:lpstr>Motherboards have slots and sockets </vt:lpstr>
      <vt:lpstr>The CPU socket determines the kind of processor </vt:lpstr>
      <vt:lpstr>The processor is the brain of the computer</vt:lpstr>
      <vt:lpstr>The motherboard chipset controls data transfer</vt:lpstr>
      <vt:lpstr>The front-side bus connects the processor to the north bridge</vt:lpstr>
      <vt:lpstr>The system clock synchronizes the tasks a computer performs</vt:lpstr>
      <vt:lpstr>Expansion cards provide additional features</vt:lpstr>
      <vt:lpstr>PCIe is the standard for expansion cards</vt:lpstr>
      <vt:lpstr>Power supply connectors provide power </vt:lpstr>
      <vt:lpstr>Hard drives connect to the motherboard</vt:lpstr>
      <vt:lpstr>Memory modules insert into RAM slots</vt:lpstr>
      <vt:lpstr>The ROM chip holds the BIOS</vt:lpstr>
      <vt:lpstr>CMOS holds data after the system is turned off</vt:lpstr>
      <vt:lpstr>POST performs diagnostic routines</vt:lpstr>
      <vt:lpstr>The startup routine is called the boot process</vt:lpstr>
      <vt:lpstr>After startup, you can use your PC</vt:lpstr>
      <vt:lpstr>Slots and sockets are a PC’s foundation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2013-05-16T16:13:41Z</dcterms:created>
  <dcterms:modified xsi:type="dcterms:W3CDTF">2014-04-23T13:51:54Z</dcterms:modified>
</cp:coreProperties>
</file>